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6925-7690-45CC-B2B9-0F9C8E5A7C45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8DA84-1BCC-4526-A72C-DA2CFA613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1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6925-7690-45CC-B2B9-0F9C8E5A7C45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8DA84-1BCC-4526-A72C-DA2CFA613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541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6925-7690-45CC-B2B9-0F9C8E5A7C45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8DA84-1BCC-4526-A72C-DA2CFA613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27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6925-7690-45CC-B2B9-0F9C8E5A7C45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8DA84-1BCC-4526-A72C-DA2CFA613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31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6925-7690-45CC-B2B9-0F9C8E5A7C45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8DA84-1BCC-4526-A72C-DA2CFA613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846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6925-7690-45CC-B2B9-0F9C8E5A7C45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8DA84-1BCC-4526-A72C-DA2CFA613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4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6925-7690-45CC-B2B9-0F9C8E5A7C45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8DA84-1BCC-4526-A72C-DA2CFA613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5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6925-7690-45CC-B2B9-0F9C8E5A7C45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8DA84-1BCC-4526-A72C-DA2CFA613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78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6925-7690-45CC-B2B9-0F9C8E5A7C45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8DA84-1BCC-4526-A72C-DA2CFA613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7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6925-7690-45CC-B2B9-0F9C8E5A7C45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8DA84-1BCC-4526-A72C-DA2CFA613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77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6925-7690-45CC-B2B9-0F9C8E5A7C45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8DA84-1BCC-4526-A72C-DA2CFA613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32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36925-7690-45CC-B2B9-0F9C8E5A7C45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8DA84-1BCC-4526-A72C-DA2CFA613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55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STRUCTS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Data Structures in C++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395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Declare an Integer Variable</a:t>
            </a:r>
          </a:p>
        </p:txBody>
      </p:sp>
      <p:sp>
        <p:nvSpPr>
          <p:cNvPr id="5" name="Rectangle 4"/>
          <p:cNvSpPr/>
          <p:nvPr/>
        </p:nvSpPr>
        <p:spPr>
          <a:xfrm>
            <a:off x="1800802" y="1851469"/>
            <a:ext cx="2210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counter = 5;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976972"/>
              </p:ext>
            </p:extLst>
          </p:nvPr>
        </p:nvGraphicFramePr>
        <p:xfrm>
          <a:off x="6096000" y="2211311"/>
          <a:ext cx="3180183" cy="1086106"/>
        </p:xfrm>
        <a:graphic>
          <a:graphicData uri="http://schemas.openxmlformats.org/drawingml/2006/table">
            <a:tbl>
              <a:tblPr firstRow="1" firstCol="1" bandRow="1"/>
              <a:tblGrid>
                <a:gridCol w="1060061">
                  <a:extLst>
                    <a:ext uri="{9D8B030D-6E8A-4147-A177-3AD203B41FA5}">
                      <a16:colId xmlns:a16="http://schemas.microsoft.com/office/drawing/2014/main" val="2510745754"/>
                    </a:ext>
                  </a:extLst>
                </a:gridCol>
                <a:gridCol w="1060061">
                  <a:extLst>
                    <a:ext uri="{9D8B030D-6E8A-4147-A177-3AD203B41FA5}">
                      <a16:colId xmlns:a16="http://schemas.microsoft.com/office/drawing/2014/main" val="778719705"/>
                    </a:ext>
                  </a:extLst>
                </a:gridCol>
                <a:gridCol w="1060061">
                  <a:extLst>
                    <a:ext uri="{9D8B030D-6E8A-4147-A177-3AD203B41FA5}">
                      <a16:colId xmlns:a16="http://schemas.microsoft.com/office/drawing/2014/main" val="25265491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Byte 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5987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5545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1396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4618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20034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385457" y="5990253"/>
            <a:ext cx="5421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What address does counter reference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ECB495-DA80-4B0C-BFEF-7CBC3E697FAB}"/>
              </a:ext>
            </a:extLst>
          </p:cNvPr>
          <p:cNvSpPr txBox="1"/>
          <p:nvPr/>
        </p:nvSpPr>
        <p:spPr>
          <a:xfrm>
            <a:off x="8608412" y="2391074"/>
            <a:ext cx="39626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rgbClr val="0070C0"/>
                </a:solidFill>
                <a:latin typeface="Consolas" panose="020B0609020204030204" pitchFamily="49" charset="0"/>
              </a:rPr>
              <a:t>05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BF4A56-E744-4609-B45B-503BF40478FD}"/>
              </a:ext>
            </a:extLst>
          </p:cNvPr>
          <p:cNvSpPr txBox="1"/>
          <p:nvPr/>
        </p:nvSpPr>
        <p:spPr>
          <a:xfrm>
            <a:off x="8608412" y="2600053"/>
            <a:ext cx="39626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rgbClr val="0070C0"/>
                </a:solidFill>
                <a:latin typeface="Consolas" panose="020B0609020204030204" pitchFamily="49" charset="0"/>
              </a:rPr>
              <a:t>00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AF2215-7B24-4903-B7CD-CEDAE0FD62F5}"/>
              </a:ext>
            </a:extLst>
          </p:cNvPr>
          <p:cNvSpPr txBox="1"/>
          <p:nvPr/>
        </p:nvSpPr>
        <p:spPr>
          <a:xfrm>
            <a:off x="8608412" y="2808121"/>
            <a:ext cx="39626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rgbClr val="0070C0"/>
                </a:solidFill>
                <a:latin typeface="Consolas" panose="020B0609020204030204" pitchFamily="49" charset="0"/>
              </a:rPr>
              <a:t>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81C9D5-A865-4156-ADFD-B58CE4FB4656}"/>
              </a:ext>
            </a:extLst>
          </p:cNvPr>
          <p:cNvSpPr txBox="1"/>
          <p:nvPr/>
        </p:nvSpPr>
        <p:spPr>
          <a:xfrm>
            <a:off x="8608412" y="3021648"/>
            <a:ext cx="39626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rgbClr val="0070C0"/>
                </a:solidFill>
                <a:latin typeface="Consolas" panose="020B0609020204030204" pitchFamily="49" charset="0"/>
              </a:rPr>
              <a:t>00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1CAE4BB-5BB3-47A2-A21D-ACD6AE20B472}"/>
              </a:ext>
            </a:extLst>
          </p:cNvPr>
          <p:cNvCxnSpPr/>
          <p:nvPr/>
        </p:nvCxnSpPr>
        <p:spPr>
          <a:xfrm>
            <a:off x="3254928" y="2211311"/>
            <a:ext cx="3733101" cy="280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09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Declare a Char Array Next</a:t>
            </a:r>
          </a:p>
        </p:txBody>
      </p:sp>
      <p:sp>
        <p:nvSpPr>
          <p:cNvPr id="5" name="Rectangle 4"/>
          <p:cNvSpPr/>
          <p:nvPr/>
        </p:nvSpPr>
        <p:spPr>
          <a:xfrm>
            <a:off x="1800802" y="1851469"/>
            <a:ext cx="2210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counter = 5;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360850"/>
              </p:ext>
            </p:extLst>
          </p:nvPr>
        </p:nvGraphicFramePr>
        <p:xfrm>
          <a:off x="8173617" y="2590133"/>
          <a:ext cx="3180183" cy="2821946"/>
        </p:xfrm>
        <a:graphic>
          <a:graphicData uri="http://schemas.openxmlformats.org/drawingml/2006/table">
            <a:tbl>
              <a:tblPr firstRow="1" firstCol="1" bandRow="1"/>
              <a:tblGrid>
                <a:gridCol w="1060061">
                  <a:extLst>
                    <a:ext uri="{9D8B030D-6E8A-4147-A177-3AD203B41FA5}">
                      <a16:colId xmlns:a16="http://schemas.microsoft.com/office/drawing/2014/main" val="2510745754"/>
                    </a:ext>
                  </a:extLst>
                </a:gridCol>
                <a:gridCol w="1060061">
                  <a:extLst>
                    <a:ext uri="{9D8B030D-6E8A-4147-A177-3AD203B41FA5}">
                      <a16:colId xmlns:a16="http://schemas.microsoft.com/office/drawing/2014/main" val="778719705"/>
                    </a:ext>
                  </a:extLst>
                </a:gridCol>
                <a:gridCol w="1060061">
                  <a:extLst>
                    <a:ext uri="{9D8B030D-6E8A-4147-A177-3AD203B41FA5}">
                      <a16:colId xmlns:a16="http://schemas.microsoft.com/office/drawing/2014/main" val="25265491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Byte 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5987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5545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1396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4618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200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496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2B400005</a:t>
                      </a: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49568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2B400006</a:t>
                      </a: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8262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2B400007</a:t>
                      </a: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4523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2B400008</a:t>
                      </a: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529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2B400009</a:t>
                      </a: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6520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2B40000A</a:t>
                      </a: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56999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8325810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800802" y="2220801"/>
            <a:ext cx="6136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letters[26] = {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'A'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'B'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'C'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'D'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'E'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};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385457" y="5745712"/>
            <a:ext cx="54210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What address does letters reference?</a:t>
            </a:r>
          </a:p>
          <a:p>
            <a:pPr algn="ctr"/>
            <a:r>
              <a:rPr lang="en-US" dirty="0"/>
              <a:t>What address does letters[0] reference?</a:t>
            </a:r>
          </a:p>
          <a:p>
            <a:pPr algn="ctr"/>
            <a:r>
              <a:rPr lang="en-US" dirty="0"/>
              <a:t>What address does letters[1], and so on, reference?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DBCD089-A2F8-4DA8-98D5-7D61F6BB0963}"/>
              </a:ext>
            </a:extLst>
          </p:cNvPr>
          <p:cNvCxnSpPr>
            <a:cxnSpLocks/>
          </p:cNvCxnSpPr>
          <p:nvPr/>
        </p:nvCxnSpPr>
        <p:spPr>
          <a:xfrm>
            <a:off x="3385457" y="2590133"/>
            <a:ext cx="5748918" cy="1192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3D2C55A-CD1A-4E84-B5EE-AF5DA4B0CE63}"/>
              </a:ext>
            </a:extLst>
          </p:cNvPr>
          <p:cNvCxnSpPr>
            <a:cxnSpLocks/>
            <a:stCxn id="3" idx="2"/>
          </p:cNvCxnSpPr>
          <p:nvPr/>
        </p:nvCxnSpPr>
        <p:spPr>
          <a:xfrm>
            <a:off x="4869110" y="2590133"/>
            <a:ext cx="4265265" cy="114307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EA4A642-3C37-4910-A558-05DB7EA5D588}"/>
              </a:ext>
            </a:extLst>
          </p:cNvPr>
          <p:cNvSpPr txBox="1"/>
          <p:nvPr/>
        </p:nvSpPr>
        <p:spPr>
          <a:xfrm>
            <a:off x="10627712" y="3621145"/>
            <a:ext cx="39626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rgbClr val="00B050"/>
                </a:solidFill>
                <a:latin typeface="Consolas" panose="020B0609020204030204" pitchFamily="49" charset="0"/>
              </a:rPr>
              <a:t>65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51FCE11-2894-4B91-A9E3-BD8C96A96F71}"/>
              </a:ext>
            </a:extLst>
          </p:cNvPr>
          <p:cNvSpPr txBox="1"/>
          <p:nvPr/>
        </p:nvSpPr>
        <p:spPr>
          <a:xfrm>
            <a:off x="10627712" y="3839523"/>
            <a:ext cx="39626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rgbClr val="00B050"/>
                </a:solidFill>
                <a:latin typeface="Consolas" panose="020B0609020204030204" pitchFamily="49" charset="0"/>
              </a:rPr>
              <a:t>66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046734-D090-4D56-B4AD-4EED36BB238F}"/>
              </a:ext>
            </a:extLst>
          </p:cNvPr>
          <p:cNvSpPr txBox="1"/>
          <p:nvPr/>
        </p:nvSpPr>
        <p:spPr>
          <a:xfrm>
            <a:off x="10627712" y="4057901"/>
            <a:ext cx="39626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rgbClr val="00B050"/>
                </a:solidFill>
                <a:latin typeface="Consolas" panose="020B0609020204030204" pitchFamily="49" charset="0"/>
              </a:rPr>
              <a:t>67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F6F3E6-C816-48A0-84C0-C8D205C5BA3E}"/>
              </a:ext>
            </a:extLst>
          </p:cNvPr>
          <p:cNvSpPr txBox="1"/>
          <p:nvPr/>
        </p:nvSpPr>
        <p:spPr>
          <a:xfrm>
            <a:off x="10626417" y="4276279"/>
            <a:ext cx="39626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rgbClr val="00B050"/>
                </a:solidFill>
                <a:latin typeface="Consolas" panose="020B0609020204030204" pitchFamily="49" charset="0"/>
              </a:rPr>
              <a:t>68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88AF34-0BFB-4A2E-BC5F-58FA0744D967}"/>
              </a:ext>
            </a:extLst>
          </p:cNvPr>
          <p:cNvSpPr txBox="1"/>
          <p:nvPr/>
        </p:nvSpPr>
        <p:spPr>
          <a:xfrm>
            <a:off x="10626417" y="4487395"/>
            <a:ext cx="39626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rgbClr val="00B050"/>
                </a:solidFill>
                <a:latin typeface="Consolas" panose="020B0609020204030204" pitchFamily="49" charset="0"/>
              </a:rPr>
              <a:t>69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2E11E4A-73F9-40C1-A0FC-B3F0BD94EEAF}"/>
              </a:ext>
            </a:extLst>
          </p:cNvPr>
          <p:cNvCxnSpPr>
            <a:cxnSpLocks/>
          </p:cNvCxnSpPr>
          <p:nvPr/>
        </p:nvCxnSpPr>
        <p:spPr>
          <a:xfrm>
            <a:off x="5467149" y="2590133"/>
            <a:ext cx="3734603" cy="13825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F8D641A-0FCB-49E0-84DC-78EB3FBE1135}"/>
              </a:ext>
            </a:extLst>
          </p:cNvPr>
          <p:cNvCxnSpPr>
            <a:cxnSpLocks/>
          </p:cNvCxnSpPr>
          <p:nvPr/>
        </p:nvCxnSpPr>
        <p:spPr>
          <a:xfrm>
            <a:off x="6015789" y="2562991"/>
            <a:ext cx="3118586" cy="15996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C97B63F-51AC-4A01-864B-F60393538A55}"/>
              </a:ext>
            </a:extLst>
          </p:cNvPr>
          <p:cNvCxnSpPr/>
          <p:nvPr/>
        </p:nvCxnSpPr>
        <p:spPr>
          <a:xfrm>
            <a:off x="6689558" y="2590133"/>
            <a:ext cx="2512194" cy="1790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300CC6E-B44A-49D4-A042-1FDAEAE0A982}"/>
              </a:ext>
            </a:extLst>
          </p:cNvPr>
          <p:cNvCxnSpPr/>
          <p:nvPr/>
        </p:nvCxnSpPr>
        <p:spPr>
          <a:xfrm>
            <a:off x="7257448" y="2562991"/>
            <a:ext cx="1876927" cy="20364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439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 the List</a:t>
            </a:r>
          </a:p>
        </p:txBody>
      </p:sp>
      <p:sp>
        <p:nvSpPr>
          <p:cNvPr id="3" name="Rectangle 2"/>
          <p:cNvSpPr/>
          <p:nvPr/>
        </p:nvSpPr>
        <p:spPr>
          <a:xfrm>
            <a:off x="1423552" y="2213638"/>
            <a:ext cx="63987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printList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listCount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[]);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838200" y="1690688"/>
            <a:ext cx="2753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Declare Function </a:t>
            </a:r>
          </a:p>
        </p:txBody>
      </p:sp>
      <p:sp>
        <p:nvSpPr>
          <p:cNvPr id="5" name="Rectangle 4"/>
          <p:cNvSpPr/>
          <p:nvPr/>
        </p:nvSpPr>
        <p:spPr>
          <a:xfrm>
            <a:off x="1423552" y="4435072"/>
            <a:ext cx="34892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printList</a:t>
            </a:r>
            <a:r>
              <a:rPr lang="en-US" dirty="0"/>
              <a:t>(counter, letters);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838200" y="3037407"/>
            <a:ext cx="2753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 Function from main()</a:t>
            </a:r>
          </a:p>
        </p:txBody>
      </p:sp>
      <p:sp>
        <p:nvSpPr>
          <p:cNvPr id="7" name="Rectangle 6"/>
          <p:cNvSpPr/>
          <p:nvPr/>
        </p:nvSpPr>
        <p:spPr>
          <a:xfrm>
            <a:off x="1423551" y="3542790"/>
            <a:ext cx="28575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counter = 5;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423552" y="3912122"/>
            <a:ext cx="61366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letters[26] = {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'A'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'B'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'C'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'D'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,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'E'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};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600305" y="4687006"/>
            <a:ext cx="4918323" cy="181588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printList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listCount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list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[]) {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/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i = 0; i &lt; </a:t>
            </a:r>
            <a:r>
              <a:rPr lang="en-US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listCount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i++) {</a:t>
            </a:r>
          </a:p>
          <a:p>
            <a:pPr lvl="2"/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list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[i] </a:t>
            </a:r>
            <a:r>
              <a:rPr lang="en-US" sz="1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endl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lvl="1"/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/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18606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Declare Structure Type</a:t>
            </a:r>
          </a:p>
        </p:txBody>
      </p:sp>
      <p:sp>
        <p:nvSpPr>
          <p:cNvPr id="3" name="Rectangle 2"/>
          <p:cNvSpPr/>
          <p:nvPr/>
        </p:nvSpPr>
        <p:spPr>
          <a:xfrm>
            <a:off x="1704393" y="1690688"/>
            <a:ext cx="3324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LetterList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 lvl="1"/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letterCount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/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letters[26];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59324" y="5934269"/>
            <a:ext cx="5273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Where should structures be defined in source code? </a:t>
            </a:r>
          </a:p>
        </p:txBody>
      </p:sp>
    </p:spTree>
    <p:extLst>
      <p:ext uri="{BB962C8B-B14F-4D97-AF65-F5344CB8AC3E}">
        <p14:creationId xmlns:p14="http://schemas.microsoft.com/office/powerpoint/2010/main" val="1129341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Declare Structure Variable and Initialize It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046648"/>
              </p:ext>
            </p:extLst>
          </p:nvPr>
        </p:nvGraphicFramePr>
        <p:xfrm>
          <a:off x="8173617" y="2633895"/>
          <a:ext cx="3180183" cy="2821946"/>
        </p:xfrm>
        <a:graphic>
          <a:graphicData uri="http://schemas.openxmlformats.org/drawingml/2006/table">
            <a:tbl>
              <a:tblPr firstRow="1" firstCol="1" bandRow="1"/>
              <a:tblGrid>
                <a:gridCol w="1060061">
                  <a:extLst>
                    <a:ext uri="{9D8B030D-6E8A-4147-A177-3AD203B41FA5}">
                      <a16:colId xmlns:a16="http://schemas.microsoft.com/office/drawing/2014/main" val="2510745754"/>
                    </a:ext>
                  </a:extLst>
                </a:gridCol>
                <a:gridCol w="1060061">
                  <a:extLst>
                    <a:ext uri="{9D8B030D-6E8A-4147-A177-3AD203B41FA5}">
                      <a16:colId xmlns:a16="http://schemas.microsoft.com/office/drawing/2014/main" val="778719705"/>
                    </a:ext>
                  </a:extLst>
                </a:gridCol>
                <a:gridCol w="1060061">
                  <a:extLst>
                    <a:ext uri="{9D8B030D-6E8A-4147-A177-3AD203B41FA5}">
                      <a16:colId xmlns:a16="http://schemas.microsoft.com/office/drawing/2014/main" val="25265491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Byte Value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5987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5545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13961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4618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200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496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2B400005</a:t>
                      </a: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49568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2B400006</a:t>
                      </a: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8262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2B400007</a:t>
                      </a: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4523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2B400008</a:t>
                      </a: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529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2B400009</a:t>
                      </a: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65206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2B40000A</a:t>
                      </a: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56999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onsolas" panose="020B0609020204030204" pitchFamily="49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8325810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856785" y="2823202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LetterList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myList.letterCount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5;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myList.letters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[0]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'A'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myList.letters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[1]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'B'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myList.letters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[2]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'C'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myList.letters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[3]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'D'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myList.letters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[4]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'E'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85457" y="5601574"/>
            <a:ext cx="54210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What address does </a:t>
            </a:r>
            <a:r>
              <a:rPr lang="en-US" dirty="0" err="1"/>
              <a:t>myList</a:t>
            </a:r>
            <a:r>
              <a:rPr lang="en-US" dirty="0"/>
              <a:t> reference?</a:t>
            </a:r>
          </a:p>
          <a:p>
            <a:pPr algn="ctr"/>
            <a:r>
              <a:rPr lang="en-US" dirty="0"/>
              <a:t>What address does </a:t>
            </a:r>
            <a:r>
              <a:rPr lang="en-US" dirty="0" err="1"/>
              <a:t>myList.letterCount</a:t>
            </a:r>
            <a:r>
              <a:rPr lang="en-US" dirty="0"/>
              <a:t> reference?</a:t>
            </a:r>
          </a:p>
          <a:p>
            <a:pPr algn="ctr"/>
            <a:r>
              <a:rPr lang="en-US" dirty="0"/>
              <a:t>What address does </a:t>
            </a:r>
            <a:r>
              <a:rPr lang="en-US" dirty="0" err="1"/>
              <a:t>myList.letters</a:t>
            </a:r>
            <a:r>
              <a:rPr lang="en-US" dirty="0"/>
              <a:t>[0] reference?</a:t>
            </a:r>
          </a:p>
          <a:p>
            <a:pPr algn="ctr"/>
            <a:r>
              <a:rPr lang="en-US" dirty="0"/>
              <a:t>What address does </a:t>
            </a:r>
            <a:r>
              <a:rPr lang="en-US" dirty="0" err="1"/>
              <a:t>myList.letters</a:t>
            </a:r>
            <a:r>
              <a:rPr lang="en-US" dirty="0"/>
              <a:t>[1], etc., reference?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10201" y="5832406"/>
            <a:ext cx="1418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Dot Notation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56785" y="1474559"/>
            <a:ext cx="3324808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2B91AF"/>
                </a:solidFill>
                <a:latin typeface="Consolas" panose="020B0609020204030204" pitchFamily="49" charset="0"/>
              </a:rPr>
              <a:t>LetterList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 lvl="1"/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letterCount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/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letters[26];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DE2547D-2985-4E2E-A927-C7F7BDCF2793}"/>
              </a:ext>
            </a:extLst>
          </p:cNvPr>
          <p:cNvCxnSpPr>
            <a:cxnSpLocks/>
          </p:cNvCxnSpPr>
          <p:nvPr/>
        </p:nvCxnSpPr>
        <p:spPr>
          <a:xfrm>
            <a:off x="4340994" y="2983832"/>
            <a:ext cx="47356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3DEE80F-9450-43D4-9140-D76275A680E8}"/>
              </a:ext>
            </a:extLst>
          </p:cNvPr>
          <p:cNvSpPr txBox="1"/>
          <p:nvPr/>
        </p:nvSpPr>
        <p:spPr>
          <a:xfrm>
            <a:off x="10610467" y="2809916"/>
            <a:ext cx="39626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0070C0"/>
                </a:solidFill>
                <a:latin typeface="Consolas" panose="020B0609020204030204" pitchFamily="49" charset="0"/>
              </a:rPr>
              <a:t>05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70E9904-307F-4082-9C20-0ED2D67A48CD}"/>
              </a:ext>
            </a:extLst>
          </p:cNvPr>
          <p:cNvSpPr txBox="1"/>
          <p:nvPr/>
        </p:nvSpPr>
        <p:spPr>
          <a:xfrm>
            <a:off x="10610467" y="3018895"/>
            <a:ext cx="39626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0070C0"/>
                </a:solidFill>
                <a:latin typeface="Consolas" panose="020B0609020204030204" pitchFamily="49" charset="0"/>
              </a:rPr>
              <a:t>00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DB41546-A7D2-4B73-89C5-B1CEF118EA01}"/>
              </a:ext>
            </a:extLst>
          </p:cNvPr>
          <p:cNvSpPr txBox="1"/>
          <p:nvPr/>
        </p:nvSpPr>
        <p:spPr>
          <a:xfrm>
            <a:off x="10610467" y="3226963"/>
            <a:ext cx="39626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0070C0"/>
                </a:solidFill>
                <a:latin typeface="Consolas" panose="020B0609020204030204" pitchFamily="49" charset="0"/>
              </a:rPr>
              <a:t>00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B5CD959-74A9-41D9-912E-228779CA137C}"/>
              </a:ext>
            </a:extLst>
          </p:cNvPr>
          <p:cNvSpPr txBox="1"/>
          <p:nvPr/>
        </p:nvSpPr>
        <p:spPr>
          <a:xfrm>
            <a:off x="10610467" y="3440490"/>
            <a:ext cx="39626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0070C0"/>
                </a:solidFill>
                <a:latin typeface="Consolas" panose="020B0609020204030204" pitchFamily="49" charset="0"/>
              </a:rPr>
              <a:t>00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0D605AF-8F0D-43D9-BDBB-1EDB15004E44}"/>
              </a:ext>
            </a:extLst>
          </p:cNvPr>
          <p:cNvCxnSpPr>
            <a:cxnSpLocks/>
          </p:cNvCxnSpPr>
          <p:nvPr/>
        </p:nvCxnSpPr>
        <p:spPr>
          <a:xfrm flipV="1">
            <a:off x="4947385" y="3070459"/>
            <a:ext cx="3965609" cy="4620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E881B8E-83A5-4942-AE5D-C595E4738A20}"/>
              </a:ext>
            </a:extLst>
          </p:cNvPr>
          <p:cNvCxnSpPr>
            <a:cxnSpLocks/>
          </p:cNvCxnSpPr>
          <p:nvPr/>
        </p:nvCxnSpPr>
        <p:spPr>
          <a:xfrm flipV="1">
            <a:off x="5001309" y="3833880"/>
            <a:ext cx="4115821" cy="2824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809C580-AA83-4EA9-89FB-8EDAE91E2547}"/>
              </a:ext>
            </a:extLst>
          </p:cNvPr>
          <p:cNvSpPr txBox="1"/>
          <p:nvPr/>
        </p:nvSpPr>
        <p:spPr>
          <a:xfrm>
            <a:off x="10610467" y="3661165"/>
            <a:ext cx="39626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rgbClr val="00B050"/>
                </a:solidFill>
                <a:latin typeface="Consolas" panose="020B0609020204030204" pitchFamily="49" charset="0"/>
              </a:rPr>
              <a:t>65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A1E375F-029C-4803-B491-D2D2EDA04B72}"/>
              </a:ext>
            </a:extLst>
          </p:cNvPr>
          <p:cNvSpPr txBox="1"/>
          <p:nvPr/>
        </p:nvSpPr>
        <p:spPr>
          <a:xfrm>
            <a:off x="10610467" y="3879543"/>
            <a:ext cx="39626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rgbClr val="00B050"/>
                </a:solidFill>
                <a:latin typeface="Consolas" panose="020B0609020204030204" pitchFamily="49" charset="0"/>
              </a:rPr>
              <a:t>66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6F7BA0F-163C-4933-9913-8DC8F5AAAE9B}"/>
              </a:ext>
            </a:extLst>
          </p:cNvPr>
          <p:cNvSpPr txBox="1"/>
          <p:nvPr/>
        </p:nvSpPr>
        <p:spPr>
          <a:xfrm>
            <a:off x="10610467" y="4097921"/>
            <a:ext cx="39626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rgbClr val="00B050"/>
                </a:solidFill>
                <a:latin typeface="Consolas" panose="020B0609020204030204" pitchFamily="49" charset="0"/>
              </a:rPr>
              <a:t>67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C587299-C19F-48B5-8FF6-263CA0B57D59}"/>
              </a:ext>
            </a:extLst>
          </p:cNvPr>
          <p:cNvSpPr txBox="1"/>
          <p:nvPr/>
        </p:nvSpPr>
        <p:spPr>
          <a:xfrm>
            <a:off x="10609172" y="4316299"/>
            <a:ext cx="39626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rgbClr val="00B050"/>
                </a:solidFill>
                <a:latin typeface="Consolas" panose="020B0609020204030204" pitchFamily="49" charset="0"/>
              </a:rPr>
              <a:t>68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56468E4-7502-40C0-855F-AC3D79249480}"/>
              </a:ext>
            </a:extLst>
          </p:cNvPr>
          <p:cNvSpPr txBox="1"/>
          <p:nvPr/>
        </p:nvSpPr>
        <p:spPr>
          <a:xfrm>
            <a:off x="10609172" y="4527415"/>
            <a:ext cx="39626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rgbClr val="00B050"/>
                </a:solidFill>
                <a:latin typeface="Consolas" panose="020B0609020204030204" pitchFamily="49" charset="0"/>
              </a:rPr>
              <a:t>69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54CCBED-D8DB-429B-A82C-F96583E3FB89}"/>
              </a:ext>
            </a:extLst>
          </p:cNvPr>
          <p:cNvCxnSpPr>
            <a:cxnSpLocks/>
          </p:cNvCxnSpPr>
          <p:nvPr/>
        </p:nvCxnSpPr>
        <p:spPr>
          <a:xfrm flipV="1">
            <a:off x="5000014" y="4037528"/>
            <a:ext cx="4117116" cy="3835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0D1B6E4-C93C-4AE8-9189-88B77B2F549B}"/>
              </a:ext>
            </a:extLst>
          </p:cNvPr>
          <p:cNvCxnSpPr>
            <a:cxnSpLocks/>
          </p:cNvCxnSpPr>
          <p:nvPr/>
        </p:nvCxnSpPr>
        <p:spPr>
          <a:xfrm flipV="1">
            <a:off x="4998719" y="4202708"/>
            <a:ext cx="4118411" cy="4578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B7446B3-FFC6-4E7A-8ADD-B51800C63D47}"/>
              </a:ext>
            </a:extLst>
          </p:cNvPr>
          <p:cNvCxnSpPr>
            <a:cxnSpLocks/>
          </p:cNvCxnSpPr>
          <p:nvPr/>
        </p:nvCxnSpPr>
        <p:spPr>
          <a:xfrm flipV="1">
            <a:off x="4997424" y="4475679"/>
            <a:ext cx="4119706" cy="435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5D6DE6DA-B398-47F5-85E8-573E0DA3E7D5}"/>
              </a:ext>
            </a:extLst>
          </p:cNvPr>
          <p:cNvCxnSpPr>
            <a:cxnSpLocks/>
          </p:cNvCxnSpPr>
          <p:nvPr/>
        </p:nvCxnSpPr>
        <p:spPr>
          <a:xfrm flipV="1">
            <a:off x="4996129" y="4694057"/>
            <a:ext cx="4080494" cy="545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12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32" grpId="0"/>
      <p:bldP spid="33" grpId="0"/>
      <p:bldP spid="34" grpId="0"/>
      <p:bldP spid="35" grpId="0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 the List Structure-Properties</a:t>
            </a:r>
          </a:p>
        </p:txBody>
      </p:sp>
      <p:sp>
        <p:nvSpPr>
          <p:cNvPr id="3" name="Rectangle 2"/>
          <p:cNvSpPr/>
          <p:nvPr/>
        </p:nvSpPr>
        <p:spPr>
          <a:xfrm>
            <a:off x="1423552" y="2213638"/>
            <a:ext cx="609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printList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listCount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[]);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838200" y="1690688"/>
            <a:ext cx="2753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Declare Function </a:t>
            </a:r>
          </a:p>
        </p:txBody>
      </p:sp>
      <p:sp>
        <p:nvSpPr>
          <p:cNvPr id="5" name="Rectangle 4"/>
          <p:cNvSpPr/>
          <p:nvPr/>
        </p:nvSpPr>
        <p:spPr>
          <a:xfrm>
            <a:off x="1423552" y="5974623"/>
            <a:ext cx="49190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printList</a:t>
            </a:r>
            <a:r>
              <a:rPr lang="en-US" dirty="0"/>
              <a:t>(</a:t>
            </a:r>
            <a:r>
              <a:rPr lang="en-US" dirty="0" err="1"/>
              <a:t>myList.letterCount</a:t>
            </a:r>
            <a:r>
              <a:rPr lang="en-US" dirty="0"/>
              <a:t>, </a:t>
            </a:r>
            <a:r>
              <a:rPr lang="en-US" dirty="0" err="1"/>
              <a:t>myList.letters</a:t>
            </a:r>
            <a:r>
              <a:rPr lang="en-US" dirty="0"/>
              <a:t>);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838200" y="3037407"/>
            <a:ext cx="2753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 Function from main()</a:t>
            </a:r>
          </a:p>
        </p:txBody>
      </p:sp>
      <p:sp>
        <p:nvSpPr>
          <p:cNvPr id="9" name="Rectangle 8"/>
          <p:cNvSpPr/>
          <p:nvPr/>
        </p:nvSpPr>
        <p:spPr>
          <a:xfrm>
            <a:off x="1423552" y="3419410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LetterList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myList.letterCount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5;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myList.letters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[0]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'A'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myList.letters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[1]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'B'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myList.letters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[2]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'C'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myList.letters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[3]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'D'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myList.letters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[4] =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'E'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10" name="Rectangle 9"/>
          <p:cNvSpPr/>
          <p:nvPr/>
        </p:nvSpPr>
        <p:spPr>
          <a:xfrm>
            <a:off x="8319797" y="1690688"/>
            <a:ext cx="3324808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2B91AF"/>
                </a:solidFill>
                <a:latin typeface="Consolas" panose="020B0609020204030204" pitchFamily="49" charset="0"/>
              </a:rPr>
              <a:t>LetterList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 lvl="1"/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letterCount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/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letters[26];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841376" y="4199861"/>
            <a:ext cx="4803230" cy="181588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printList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listCount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list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[]) {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/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i = 0; i &lt; </a:t>
            </a:r>
            <a:r>
              <a:rPr lang="en-US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listCount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 i++) {</a:t>
            </a:r>
          </a:p>
          <a:p>
            <a:pPr lvl="2"/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std::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list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[i] </a:t>
            </a:r>
            <a:r>
              <a:rPr lang="en-US" sz="1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std::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endl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lvl="1"/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/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8705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 the List Structure</a:t>
            </a:r>
          </a:p>
        </p:txBody>
      </p:sp>
      <p:sp>
        <p:nvSpPr>
          <p:cNvPr id="4" name="TextBox 3"/>
          <p:cNvSpPr txBox="1"/>
          <p:nvPr/>
        </p:nvSpPr>
        <p:spPr>
          <a:xfrm flipH="1">
            <a:off x="838200" y="1690688"/>
            <a:ext cx="2753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Declare Function </a:t>
            </a:r>
          </a:p>
        </p:txBody>
      </p:sp>
      <p:sp>
        <p:nvSpPr>
          <p:cNvPr id="5" name="Rectangle 4"/>
          <p:cNvSpPr/>
          <p:nvPr/>
        </p:nvSpPr>
        <p:spPr>
          <a:xfrm>
            <a:off x="1423552" y="5974623"/>
            <a:ext cx="34975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printList</a:t>
            </a:r>
            <a:r>
              <a:rPr lang="en-US" dirty="0"/>
              <a:t>(</a:t>
            </a:r>
            <a:r>
              <a:rPr lang="en-US" dirty="0" err="1"/>
              <a:t>myList</a:t>
            </a:r>
            <a:r>
              <a:rPr lang="en-US" dirty="0"/>
              <a:t>);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838200" y="3037407"/>
            <a:ext cx="2753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 Function from main()</a:t>
            </a:r>
          </a:p>
        </p:txBody>
      </p:sp>
      <p:sp>
        <p:nvSpPr>
          <p:cNvPr id="9" name="Rectangle 8"/>
          <p:cNvSpPr/>
          <p:nvPr/>
        </p:nvSpPr>
        <p:spPr>
          <a:xfrm>
            <a:off x="1423552" y="3419410"/>
            <a:ext cx="6096000" cy="233910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LetterList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myList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myList.letterCount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5;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myList.letters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[0] =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'A'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myList.letters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[1] =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'B'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myList.letters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[2] =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'C'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myList.letters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[3] =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'D'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myList.letters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[4] = 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'E'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</p:txBody>
      </p:sp>
      <p:sp>
        <p:nvSpPr>
          <p:cNvPr id="10" name="Rectangle 9"/>
          <p:cNvSpPr/>
          <p:nvPr/>
        </p:nvSpPr>
        <p:spPr>
          <a:xfrm>
            <a:off x="8319797" y="1690688"/>
            <a:ext cx="3324808" cy="9541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2B91AF"/>
                </a:solidFill>
                <a:latin typeface="Consolas" panose="020B0609020204030204" pitchFamily="49" charset="0"/>
              </a:rPr>
              <a:t>LetterList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 lvl="1"/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letterCount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/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letters[26];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3" name="Rectangle 2"/>
          <p:cNvSpPr/>
          <p:nvPr/>
        </p:nvSpPr>
        <p:spPr>
          <a:xfrm>
            <a:off x="6342611" y="4158741"/>
            <a:ext cx="5356717" cy="181588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printList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2B91AF"/>
                </a:solidFill>
                <a:latin typeface="Consolas" panose="020B0609020204030204" pitchFamily="49" charset="0"/>
              </a:rPr>
              <a:t>LetterList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list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/>
            <a:r>
              <a:rPr lang="nn-NO" sz="1400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sz="1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 i = 0; i &lt; </a:t>
            </a:r>
            <a:r>
              <a:rPr lang="nn-NO" sz="1400" dirty="0">
                <a:solidFill>
                  <a:srgbClr val="808080"/>
                </a:solidFill>
                <a:latin typeface="Consolas" panose="020B0609020204030204" pitchFamily="49" charset="0"/>
              </a:rPr>
              <a:t>list</a:t>
            </a:r>
            <a:r>
              <a:rPr lang="nn-NO" sz="1400" dirty="0">
                <a:solidFill>
                  <a:srgbClr val="000000"/>
                </a:solidFill>
                <a:latin typeface="Consolas" panose="020B0609020204030204" pitchFamily="49" charset="0"/>
              </a:rPr>
              <a:t>.letterCount; i++) {</a:t>
            </a:r>
          </a:p>
          <a:p>
            <a:pPr lvl="2"/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std::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list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.letters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[i] </a:t>
            </a:r>
            <a:r>
              <a:rPr lang="en-US" sz="14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std::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endl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lvl="1"/>
            <a:endParaRPr lang="en-US" sz="1400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lvl="1"/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1473135" y="1994715"/>
            <a:ext cx="524271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printList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LetterList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30971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Modify Properties in a Structure Argument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3047999" y="2274838"/>
            <a:ext cx="725146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getNextLetter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LetterList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lvl="1"/>
            <a:endParaRPr lang="en-US" dirty="0">
              <a:solidFill>
                <a:srgbClr val="808080"/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"Enter a new letter to add to list: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lvl="1"/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8080"/>
                </a:solidFill>
                <a:latin typeface="Consolas" panose="020B0609020204030204" pitchFamily="49" charset="0"/>
              </a:rPr>
              <a:t>&gt;&gt;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list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.letters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list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.letterCount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];</a:t>
            </a:r>
          </a:p>
          <a:p>
            <a:pPr lvl="1"/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list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.letterCount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++;</a:t>
            </a:r>
          </a:p>
          <a:p>
            <a:pPr lvl="1"/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347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131</TotalTime>
  <Words>677</Words>
  <Application>Microsoft Office PowerPoint</Application>
  <PresentationFormat>Widescreen</PresentationFormat>
  <Paragraphs>182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Consolas</vt:lpstr>
      <vt:lpstr>Office Theme</vt:lpstr>
      <vt:lpstr>STRUCTS</vt:lpstr>
      <vt:lpstr>Declare an Integer Variable</vt:lpstr>
      <vt:lpstr>Declare a Char Array Next</vt:lpstr>
      <vt:lpstr>Print the List</vt:lpstr>
      <vt:lpstr>Declare Structure Type</vt:lpstr>
      <vt:lpstr>Declare Structure Variable and Initialize It</vt:lpstr>
      <vt:lpstr>Print the List Structure-Properties</vt:lpstr>
      <vt:lpstr>Print the List Structure</vt:lpstr>
      <vt:lpstr>Modify Properties in a Structure Argument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STRUCTS</dc:title>
  <dc:creator>Paul Allen</dc:creator>
  <cp:lastModifiedBy>Paul Allen</cp:lastModifiedBy>
  <cp:revision>18</cp:revision>
  <dcterms:created xsi:type="dcterms:W3CDTF">2019-03-19T16:24:12Z</dcterms:created>
  <dcterms:modified xsi:type="dcterms:W3CDTF">2021-03-18T12:48:37Z</dcterms:modified>
</cp:coreProperties>
</file>